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67" r:id="rId14"/>
    <p:sldId id="268" r:id="rId15"/>
    <p:sldId id="269" r:id="rId16"/>
    <p:sldId id="271" r:id="rId17"/>
    <p:sldId id="272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330CE5-8CDF-4D33-9A34-5CAA7B6E5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C22C8BD-D8DF-4ED1-80BD-3A5C08188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621C2F-E197-448F-BBB3-3048A8FBC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62DAA5-39A0-4614-A988-60C675FD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D513D4E-8CDC-4DAD-8DF2-ED3360C7E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262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48F6FD-E214-489D-B833-7713C354B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45F18DD-320E-4FAF-809B-4406889F1B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B4E2F0-6377-43A8-9236-8D7CB778F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9262870-102F-42C2-A01C-360E596BF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F0822A5-806A-4D51-BBBC-16526F3D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7269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B89AC3-3720-4136-90EB-DC514F2AE3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C18CF3C-CD40-49DC-A1FA-938EA30A4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024E0E0-10CA-49BC-BF54-2ADC2679A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7A53A5-615E-4EF6-BFF0-0513B8B2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1ACE6B-ED8E-48CD-90A4-88F5DE437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6173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ADA734-577B-4368-9352-317635B64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E605A4-A382-46C5-AC61-BCEDC035E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B3AB48-5508-43B8-9D83-3728FB3A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31E34FC-1187-47F0-AABB-5BD37F564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A870324-9F10-4598-B51F-2E18C52FD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9883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C03DED-B23B-4229-B04A-5F4BBC1DC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B182708-4FCA-4EA0-96FF-5320EAF2B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35B83A-F5E8-41E2-BEB9-339AB2458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3CCC38-4FF5-43B7-B0BE-5239EE491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9C682B-2192-42BF-8CA9-E6C2E6130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41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BD6AA8-E522-4B6C-89D1-366E1A4CD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938FAA-3D4E-4CBC-AD51-6ABA7C5B7D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74BE4B8-BED4-45F5-9C3E-D2172438A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AA48C-CD7F-495B-99A2-BA7568187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50D1EA-249E-439B-8113-B26C75B23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210F0D-7EE1-4DE3-93D4-7C3BCD2A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5658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C6A36D-32A8-4A36-9FC7-C673C3F75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013BFE-49DD-4B54-9C1F-7CB408540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CB9CAB4-A57A-4541-931D-288856EA0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76B9FD-E853-4C6A-B5D3-A7CD98E73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8E1B030-1C6C-4DE6-8378-86AC07AEAE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EDB50A-60D9-4A60-9D1B-8F98322DB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EB26B18-6F03-4C44-92AA-787B2EEDC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ADC1C05-58FC-43B7-9FE4-08CB17273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564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F391BE-CD6C-4F1F-8456-D6EF1E46D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4A88CA0-DD8C-489C-A280-8F645050C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CE8A95F-D9B3-4EC8-9691-277343026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942FC17-5F06-4CF9-9265-8AAED2946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3891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078B278-7C6A-4E81-BC83-9977C8FB5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4B7CB8B-BED8-48CE-9A16-A1FC341BD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99EB128-A9EB-48FA-B979-D6B957DBF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4955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8E93F-8DDB-4B47-8C2C-665B06FDB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BC6C34-90EC-4477-A335-F483792FE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F814DBE-1DEC-43CC-A57B-5EA80FE0A9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A2B0225-F69A-4C51-B995-6F6D61103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8997D8F-4B9E-46BF-BBDE-EB8931E84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D360DA-2776-4521-B159-9056C3A9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7607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FDDC45-3BD7-4A90-858A-DB2419C02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7D95DF-E280-40EB-9980-8BDAC7144C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51631E-0AB4-4233-AAC0-EFC094B4C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8125DE-95C6-40D0-B603-A4752EBA0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3768798-1F3D-49DD-BC27-40AEF55D1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352803-3374-49CC-ABD1-03AE442F9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093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71D122-B216-4C2E-AA33-3BCBDAD7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CC124A-246E-4CE8-893B-DD7BE2791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0ADD69-8947-4C6E-A575-A4AB63B390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21F9E-91D5-4861-9373-F69A1BDAB908}" type="datetimeFigureOut">
              <a:rPr lang="ru-RU" smtClean="0"/>
              <a:t>12.02.2019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5CB0D0E-6CD1-43D6-A335-73A897D959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0798C2-8851-4448-BC60-C2D4A5B49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BBD094-D50C-48AB-B01E-FE3B2C36EE0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932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2627B0B-7088-4A4C-809D-996573C6A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4CE5BC-288B-486C-93B6-1C37187F3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421957"/>
            <a:ext cx="9144000" cy="2387600"/>
          </a:xfrm>
        </p:spPr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Рутульский язык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68320AA-C054-477E-824C-2A9470267E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0412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7C3C4A-B4C9-492E-8717-47CDC9AD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Что такое </a:t>
            </a:r>
            <a:r>
              <a:rPr lang="ru-RU" dirty="0" err="1">
                <a:latin typeface="Segoe Print" panose="02000600000000000000" pitchFamily="2" charset="0"/>
              </a:rPr>
              <a:t>эргативность</a:t>
            </a:r>
            <a:r>
              <a:rPr lang="ru-RU" dirty="0">
                <a:latin typeface="Segoe Print" panose="02000600000000000000" pitchFamily="2" charset="0"/>
              </a:rPr>
              <a:t>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F0679C-BC4B-457B-B523-6BF9AFD41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Русский:</a:t>
            </a:r>
          </a:p>
          <a:p>
            <a:pPr marL="514350" indent="-514350">
              <a:buAutoNum type="arabicParenBoth"/>
            </a:pPr>
            <a:r>
              <a:rPr lang="ru-RU" dirty="0">
                <a:latin typeface="Segoe Print" panose="02000600000000000000" pitchFamily="2" charset="0"/>
              </a:rPr>
              <a:t>Петя (им. п.) стоял (м. р.).</a:t>
            </a:r>
          </a:p>
          <a:p>
            <a:pPr marL="514350" indent="-514350">
              <a:buAutoNum type="arabicParenBoth"/>
            </a:pPr>
            <a:r>
              <a:rPr lang="ru-RU" dirty="0">
                <a:latin typeface="Segoe Print" panose="02000600000000000000" pitchFamily="2" charset="0"/>
              </a:rPr>
              <a:t>Петя (им. п.) видел (м. р.) Машу (вин. п.).</a:t>
            </a:r>
          </a:p>
          <a:p>
            <a:pPr marL="514350" indent="-514350">
              <a:buAutoNum type="arabicParenBoth"/>
            </a:pP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Рутульский:</a:t>
            </a:r>
          </a:p>
          <a:p>
            <a:pPr marL="514350" indent="-514350">
              <a:buAutoNum type="arabicParenBoth" startAt="3"/>
            </a:pPr>
            <a:r>
              <a:rPr lang="en-US" dirty="0">
                <a:latin typeface="Segoe Print" panose="02000600000000000000" pitchFamily="2" charset="0"/>
              </a:rPr>
              <a:t>Rasul (</a:t>
            </a:r>
            <a:r>
              <a:rPr lang="ru-RU" dirty="0">
                <a:latin typeface="Segoe Print" panose="02000600000000000000" pitchFamily="2" charset="0"/>
              </a:rPr>
              <a:t>им. п.) </a:t>
            </a:r>
            <a:r>
              <a:rPr lang="en-US" dirty="0" err="1">
                <a:latin typeface="Segoe Print" panose="02000600000000000000" pitchFamily="2" charset="0"/>
              </a:rPr>
              <a:t>luzura</a:t>
            </a:r>
            <a:r>
              <a:rPr lang="ru-RU" dirty="0">
                <a:latin typeface="Segoe Print" panose="02000600000000000000" pitchFamily="2" charset="0"/>
              </a:rPr>
              <a:t> (м. р.)</a:t>
            </a:r>
            <a:r>
              <a:rPr lang="en-US" dirty="0">
                <a:latin typeface="Segoe Print" panose="02000600000000000000" pitchFamily="2" charset="0"/>
              </a:rPr>
              <a:t>.</a:t>
            </a:r>
          </a:p>
          <a:p>
            <a:pPr marL="514350" indent="-514350">
              <a:buAutoNum type="arabicParenBoth" startAt="3"/>
            </a:pPr>
            <a:r>
              <a:rPr lang="en-US" dirty="0" err="1">
                <a:latin typeface="Segoe Print" panose="02000600000000000000" pitchFamily="2" charset="0"/>
              </a:rPr>
              <a:t>Rasula</a:t>
            </a:r>
            <a:r>
              <a:rPr lang="en-US" dirty="0">
                <a:latin typeface="Segoe Print" panose="02000600000000000000" pitchFamily="2" charset="0"/>
              </a:rPr>
              <a:t> (</a:t>
            </a:r>
            <a:r>
              <a:rPr lang="ru-RU" dirty="0">
                <a:latin typeface="Segoe Print" panose="02000600000000000000" pitchFamily="2" charset="0"/>
              </a:rPr>
              <a:t>эрг. п.) </a:t>
            </a:r>
            <a:r>
              <a:rPr lang="en-US" dirty="0" err="1">
                <a:latin typeface="Segoe Print" panose="02000600000000000000" pitchFamily="2" charset="0"/>
              </a:rPr>
              <a:t>Patimat</a:t>
            </a:r>
            <a:r>
              <a:rPr lang="en-US" dirty="0">
                <a:latin typeface="Segoe Print" panose="02000600000000000000" pitchFamily="2" charset="0"/>
              </a:rPr>
              <a:t> (</a:t>
            </a:r>
            <a:r>
              <a:rPr lang="ru-RU" dirty="0">
                <a:latin typeface="Segoe Print" panose="02000600000000000000" pitchFamily="2" charset="0"/>
              </a:rPr>
              <a:t>им. п.) </a:t>
            </a:r>
            <a:r>
              <a:rPr lang="en-US" dirty="0">
                <a:latin typeface="Segoe Print" panose="02000600000000000000" pitchFamily="2" charset="0"/>
              </a:rPr>
              <a:t>g</a:t>
            </a:r>
            <a:r>
              <a:rPr lang="da-DK" dirty="0">
                <a:latin typeface="Segoe Print" panose="02000600000000000000" pitchFamily="2" charset="0"/>
              </a:rPr>
              <a:t>ʲarɢɨra</a:t>
            </a:r>
            <a:r>
              <a:rPr lang="ru-RU" dirty="0">
                <a:latin typeface="Segoe Print" panose="02000600000000000000" pitchFamily="2" charset="0"/>
              </a:rPr>
              <a:t> (ж. р.)</a:t>
            </a:r>
            <a:r>
              <a:rPr lang="da-DK" dirty="0">
                <a:latin typeface="Segoe Print" panose="02000600000000000000" pitchFamily="2" charset="0"/>
              </a:rPr>
              <a:t>.</a:t>
            </a:r>
            <a:endParaRPr lang="ru-RU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50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758C98-FBB4-4170-9F4A-26DA26C45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Местные падежи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30A8865E-E579-4607-AF1D-E5BD0C709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2426344"/>
              </p:ext>
            </p:extLst>
          </p:nvPr>
        </p:nvGraphicFramePr>
        <p:xfrm>
          <a:off x="838200" y="2203026"/>
          <a:ext cx="10154922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2487">
                  <a:extLst>
                    <a:ext uri="{9D8B030D-6E8A-4147-A177-3AD203B41FA5}">
                      <a16:colId xmlns:a16="http://schemas.microsoft.com/office/drawing/2014/main" val="2145017225"/>
                    </a:ext>
                  </a:extLst>
                </a:gridCol>
                <a:gridCol w="1692487">
                  <a:extLst>
                    <a:ext uri="{9D8B030D-6E8A-4147-A177-3AD203B41FA5}">
                      <a16:colId xmlns:a16="http://schemas.microsoft.com/office/drawing/2014/main" val="3373962564"/>
                    </a:ext>
                  </a:extLst>
                </a:gridCol>
                <a:gridCol w="1692487">
                  <a:extLst>
                    <a:ext uri="{9D8B030D-6E8A-4147-A177-3AD203B41FA5}">
                      <a16:colId xmlns:a16="http://schemas.microsoft.com/office/drawing/2014/main" val="1671471209"/>
                    </a:ext>
                  </a:extLst>
                </a:gridCol>
                <a:gridCol w="1692487">
                  <a:extLst>
                    <a:ext uri="{9D8B030D-6E8A-4147-A177-3AD203B41FA5}">
                      <a16:colId xmlns:a16="http://schemas.microsoft.com/office/drawing/2014/main" val="3358510484"/>
                    </a:ext>
                  </a:extLst>
                </a:gridCol>
                <a:gridCol w="1692487">
                  <a:extLst>
                    <a:ext uri="{9D8B030D-6E8A-4147-A177-3AD203B41FA5}">
                      <a16:colId xmlns:a16="http://schemas.microsoft.com/office/drawing/2014/main" val="436251147"/>
                    </a:ext>
                  </a:extLst>
                </a:gridCol>
                <a:gridCol w="1692487">
                  <a:extLst>
                    <a:ext uri="{9D8B030D-6E8A-4147-A177-3AD203B41FA5}">
                      <a16:colId xmlns:a16="http://schemas.microsoft.com/office/drawing/2014/main" val="30886316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на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под/за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рядом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между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484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Нахождение, движение 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Segoe Print" panose="02000600000000000000" pitchFamily="2" charset="0"/>
                        </a:rPr>
                        <a:t>xexe</a:t>
                      </a:r>
                      <a:r>
                        <a:rPr lang="en-US" dirty="0">
                          <a:latin typeface="Segoe Print" panose="02000600000000000000" pitchFamily="2" charset="0"/>
                        </a:rPr>
                        <a:t> (</a:t>
                      </a:r>
                      <a:r>
                        <a:rPr lang="ru-RU" dirty="0">
                          <a:latin typeface="Segoe Print" panose="02000600000000000000" pitchFamily="2" charset="0"/>
                        </a:rPr>
                        <a:t>в носу)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Segoe Print" panose="02000600000000000000" pitchFamily="2" charset="0"/>
                        </a:rPr>
                        <a:t>ustul</a:t>
                      </a:r>
                      <a:r>
                        <a:rPr lang="en-US" dirty="0">
                          <a:latin typeface="Segoe Print" panose="02000600000000000000" pitchFamily="2" charset="0"/>
                        </a:rPr>
                        <a:t>-a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Segoe Print" panose="02000600000000000000" pitchFamily="2" charset="0"/>
                        </a:rPr>
                        <a:t>isk’am</a:t>
                      </a:r>
                      <a:r>
                        <a:rPr lang="en-US" dirty="0">
                          <a:latin typeface="Segoe Print" panose="02000600000000000000" pitchFamily="2" charset="0"/>
                        </a:rPr>
                        <a:t>-a-</a:t>
                      </a:r>
                      <a:r>
                        <a:rPr lang="da-DK" dirty="0">
                          <a:latin typeface="Segoe Print" panose="02000600000000000000" pitchFamily="2" charset="0"/>
                        </a:rPr>
                        <a:t>χ</a:t>
                      </a:r>
                      <a:r>
                        <a:rPr lang="en-US" dirty="0">
                          <a:latin typeface="Segoe Print" panose="02000600000000000000" pitchFamily="2" charset="0"/>
                        </a:rPr>
                        <a:t>da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mextab-a-da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xi-ji-k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60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>
                          <a:latin typeface="Segoe Print" panose="02000600000000000000" pitchFamily="2" charset="0"/>
                        </a:rPr>
                        <a:t>Движение от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xexʲa (</a:t>
                      </a:r>
                      <a:r>
                        <a:rPr lang="ru-RU" dirty="0">
                          <a:latin typeface="Segoe Print" panose="02000600000000000000" pitchFamily="2" charset="0"/>
                        </a:rPr>
                        <a:t>из носа)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Segoe Print" panose="02000600000000000000" pitchFamily="2" charset="0"/>
                        </a:rPr>
                        <a:t>ustul</a:t>
                      </a:r>
                      <a:r>
                        <a:rPr lang="en-US" dirty="0">
                          <a:latin typeface="Segoe Print" panose="02000600000000000000" pitchFamily="2" charset="0"/>
                        </a:rPr>
                        <a:t>-a-la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isk’am-a-qla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mextab-a-daː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dirty="0">
                          <a:latin typeface="Segoe Print" panose="02000600000000000000" pitchFamily="2" charset="0"/>
                        </a:rPr>
                        <a:t>xi-ji-k-la</a:t>
                      </a:r>
                      <a:endParaRPr lang="ru-RU" dirty="0">
                        <a:latin typeface="Segoe Print" panose="020006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419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490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57E963-21F8-4F13-B65B-FAC58B8E3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Глаголы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23F589-22F5-4599-9E28-7B0CE5C9C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Три основы:</a:t>
            </a:r>
          </a:p>
          <a:p>
            <a:r>
              <a:rPr lang="ru-RU" dirty="0">
                <a:latin typeface="Segoe Print" panose="02000600000000000000" pitchFamily="2" charset="0"/>
              </a:rPr>
              <a:t>Перфективная (прошедшее время)</a:t>
            </a:r>
          </a:p>
          <a:p>
            <a:r>
              <a:rPr lang="ru-RU" dirty="0">
                <a:latin typeface="Segoe Print" panose="02000600000000000000" pitchFamily="2" charset="0"/>
              </a:rPr>
              <a:t>Имперфективная (настоящее время)</a:t>
            </a:r>
          </a:p>
          <a:p>
            <a:r>
              <a:rPr lang="ru-RU" dirty="0">
                <a:latin typeface="Segoe Print" panose="02000600000000000000" pitchFamily="2" charset="0"/>
              </a:rPr>
              <a:t>Основа императива (императивы, каузативы и будущее время)</a:t>
            </a:r>
          </a:p>
        </p:txBody>
      </p:sp>
    </p:spTree>
    <p:extLst>
      <p:ext uri="{BB962C8B-B14F-4D97-AF65-F5344CB8AC3E}">
        <p14:creationId xmlns:p14="http://schemas.microsoft.com/office/powerpoint/2010/main" val="4017981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F94304-E29D-418E-9A7E-75F754A4B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Объяснение непонятных слов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EB3753-721F-4E8B-AE3F-E76B34B3B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Императив = повелительное наклонение</a:t>
            </a: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Каузатив = такая форма, которая обозначает «</a:t>
            </a:r>
            <a:r>
              <a:rPr lang="ru-RU" dirty="0" err="1">
                <a:latin typeface="Segoe Print" panose="02000600000000000000" pitchFamily="2" charset="0"/>
              </a:rPr>
              <a:t>заставление</a:t>
            </a:r>
            <a:r>
              <a:rPr lang="ru-RU" dirty="0">
                <a:latin typeface="Segoe Print" panose="02000600000000000000" pitchFamily="2" charset="0"/>
              </a:rPr>
              <a:t>» действия</a:t>
            </a: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Например:</a:t>
            </a: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Jiq</a:t>
            </a:r>
            <a:r>
              <a:rPr lang="en-US" dirty="0">
                <a:latin typeface="Segoe Print" panose="02000600000000000000" pitchFamily="2" charset="0"/>
              </a:rPr>
              <a:t>’</a:t>
            </a:r>
            <a:r>
              <a:rPr lang="da-DK" dirty="0">
                <a:latin typeface="Segoe Print" panose="02000600000000000000" pitchFamily="2" charset="0"/>
              </a:rPr>
              <a:t>ɨr – </a:t>
            </a:r>
            <a:r>
              <a:rPr lang="ru-RU" dirty="0">
                <a:latin typeface="Segoe Print" panose="02000600000000000000" pitchFamily="2" charset="0"/>
              </a:rPr>
              <a:t>умер</a:t>
            </a: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Jiq’e</a:t>
            </a:r>
            <a:r>
              <a:rPr lang="en-US" dirty="0">
                <a:latin typeface="Segoe Print" panose="02000600000000000000" pitchFamily="2" charset="0"/>
              </a:rPr>
              <a:t> – </a:t>
            </a:r>
            <a:r>
              <a:rPr lang="ru-RU" dirty="0">
                <a:latin typeface="Segoe Print" panose="02000600000000000000" pitchFamily="2" charset="0"/>
              </a:rPr>
              <a:t>умри!</a:t>
            </a:r>
          </a:p>
          <a:p>
            <a:pPr marL="0" indent="0">
              <a:buNone/>
            </a:pPr>
            <a:r>
              <a:rPr lang="da-DK" dirty="0">
                <a:latin typeface="Segoe Print" panose="02000600000000000000" pitchFamily="2" charset="0"/>
              </a:rPr>
              <a:t>Jiq’e haʔas – </a:t>
            </a:r>
            <a:r>
              <a:rPr lang="ru-RU" dirty="0">
                <a:latin typeface="Segoe Print" panose="02000600000000000000" pitchFamily="2" charset="0"/>
              </a:rPr>
              <a:t>убить («умри сделать»)</a:t>
            </a:r>
          </a:p>
        </p:txBody>
      </p:sp>
    </p:spTree>
    <p:extLst>
      <p:ext uri="{BB962C8B-B14F-4D97-AF65-F5344CB8AC3E}">
        <p14:creationId xmlns:p14="http://schemas.microsoft.com/office/powerpoint/2010/main" val="1987709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90ACDB-0B96-498A-B190-7108864AE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>
              <a:latin typeface="Segoe Print" panose="02000600000000000000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67AEE6-3EA2-4C51-A10A-7838217DEF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Кроме императивов в рутульском есть </a:t>
            </a:r>
            <a:r>
              <a:rPr lang="ru-RU" b="1" dirty="0" err="1">
                <a:latin typeface="Segoe Print" panose="02000600000000000000" pitchFamily="2" charset="0"/>
              </a:rPr>
              <a:t>прохибитивы</a:t>
            </a:r>
            <a:r>
              <a:rPr lang="ru-RU" dirty="0">
                <a:latin typeface="Segoe Print" panose="02000600000000000000" pitchFamily="2" charset="0"/>
              </a:rPr>
              <a:t> – формы со значением запрещения</a:t>
            </a:r>
          </a:p>
          <a:p>
            <a:pPr marL="0" indent="0">
              <a:buNone/>
            </a:pPr>
            <a:endParaRPr lang="en-US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jiq’ema</a:t>
            </a:r>
            <a:r>
              <a:rPr lang="da-DK" dirty="0">
                <a:latin typeface="Segoe Print" panose="02000600000000000000" pitchFamily="2" charset="0"/>
              </a:rPr>
              <a:t>ʔ - </a:t>
            </a:r>
            <a:r>
              <a:rPr lang="ru-RU" dirty="0">
                <a:latin typeface="Segoe Print" panose="02000600000000000000" pitchFamily="2" charset="0"/>
              </a:rPr>
              <a:t>не умирай</a:t>
            </a:r>
          </a:p>
        </p:txBody>
      </p:sp>
    </p:spTree>
    <p:extLst>
      <p:ext uri="{BB962C8B-B14F-4D97-AF65-F5344CB8AC3E}">
        <p14:creationId xmlns:p14="http://schemas.microsoft.com/office/powerpoint/2010/main" val="3507010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69D189-1A15-482C-887B-9538B58A1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Segoe Print" panose="02000600000000000000" pitchFamily="2" charset="0"/>
              </a:rPr>
              <a:t>В чём отличие русского языка от рутульского с точки зрения времён?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9013BB-8299-4AF3-9ACE-601FA5BD6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sugur</a:t>
            </a:r>
            <a:r>
              <a:rPr lang="en-US" dirty="0">
                <a:latin typeface="Segoe Print" panose="02000600000000000000" pitchFamily="2" charset="0"/>
              </a:rPr>
              <a:t> – </a:t>
            </a:r>
            <a:r>
              <a:rPr lang="ru-RU" dirty="0">
                <a:latin typeface="Segoe Print" panose="02000600000000000000" pitchFamily="2" charset="0"/>
              </a:rPr>
              <a:t>исчез</a:t>
            </a: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surgar</a:t>
            </a:r>
            <a:r>
              <a:rPr lang="en-US" dirty="0">
                <a:latin typeface="Segoe Print" panose="02000600000000000000" pitchFamily="2" charset="0"/>
              </a:rPr>
              <a:t> – </a:t>
            </a:r>
            <a:r>
              <a:rPr lang="ru-RU" dirty="0">
                <a:latin typeface="Segoe Print" panose="02000600000000000000" pitchFamily="2" charset="0"/>
              </a:rPr>
              <a:t>исчезает</a:t>
            </a: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sugas</a:t>
            </a:r>
            <a:r>
              <a:rPr lang="en-US" dirty="0">
                <a:latin typeface="Segoe Print" panose="02000600000000000000" pitchFamily="2" charset="0"/>
              </a:rPr>
              <a:t> – </a:t>
            </a:r>
            <a:r>
              <a:rPr lang="ru-RU" dirty="0">
                <a:latin typeface="Segoe Print" panose="02000600000000000000" pitchFamily="2" charset="0"/>
              </a:rPr>
              <a:t>исчезнет</a:t>
            </a:r>
          </a:p>
        </p:txBody>
      </p:sp>
    </p:spTree>
    <p:extLst>
      <p:ext uri="{BB962C8B-B14F-4D97-AF65-F5344CB8AC3E}">
        <p14:creationId xmlns:p14="http://schemas.microsoft.com/office/powerpoint/2010/main" val="313958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0C07E2-4B6D-4F66-9819-2AE9254FE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Лексика: заимствования из русского</a:t>
            </a:r>
            <a:r>
              <a:rPr lang="en-US" dirty="0">
                <a:latin typeface="Segoe Print" panose="02000600000000000000" pitchFamily="2" charset="0"/>
              </a:rPr>
              <a:t> </a:t>
            </a:r>
            <a:r>
              <a:rPr lang="ru-RU" dirty="0">
                <a:latin typeface="Segoe Print" panose="02000600000000000000" pitchFamily="2" charset="0"/>
              </a:rPr>
              <a:t>и исконные слова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9C96B3-5C38-445A-B8A6-6FD77DEBE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Ustul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en-US" dirty="0">
                <a:latin typeface="Segoe Print" panose="02000600000000000000" pitchFamily="2" charset="0"/>
              </a:rPr>
              <a:t>Kulak</a:t>
            </a:r>
          </a:p>
          <a:p>
            <a:pPr marL="0" indent="0">
              <a:buNone/>
            </a:pPr>
            <a:r>
              <a:rPr lang="en-US" dirty="0" err="1">
                <a:latin typeface="Segoe Print" panose="02000600000000000000" pitchFamily="2" charset="0"/>
              </a:rPr>
              <a:t>Istek’an</a:t>
            </a:r>
            <a:endParaRPr lang="en-US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endParaRPr lang="en-US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Помимо этого, в рутульском есть заимствования из арабского и азербайджанского.</a:t>
            </a:r>
            <a:endParaRPr lang="en-US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endParaRPr lang="ru-RU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187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FE9E60E-5B71-44E8-A2DB-4A095D453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2FB03-67DE-434D-A782-CD3F12486B5E}"/>
              </a:ext>
            </a:extLst>
          </p:cNvPr>
          <p:cNvSpPr txBox="1"/>
          <p:nvPr/>
        </p:nvSpPr>
        <p:spPr>
          <a:xfrm>
            <a:off x="863600" y="4704080"/>
            <a:ext cx="110947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200" u="sng" dirty="0">
                <a:solidFill>
                  <a:srgbClr val="0070C0"/>
                </a:solidFill>
                <a:latin typeface="Segoe Print" panose="02000600000000000000" pitchFamily="2" charset="0"/>
              </a:rPr>
              <a:t>https://ling.hse.ru/data/2017/10/10/1159382019/UOL_10-11.pdf</a:t>
            </a:r>
            <a:endParaRPr lang="ru-RU" sz="2200" u="sng" dirty="0">
              <a:solidFill>
                <a:srgbClr val="0070C0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2359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73CB69-F3AD-4B5F-8AAC-C98602A91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Отступление: языки Кавказа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1C18BB-81AA-42A6-9736-6EB66D0A7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Три семьи, которые не встречаются больше нигде:</a:t>
            </a:r>
          </a:p>
          <a:p>
            <a:r>
              <a:rPr lang="ru-RU" dirty="0">
                <a:latin typeface="Segoe Print" panose="02000600000000000000" pitchFamily="2" charset="0"/>
              </a:rPr>
              <a:t>Нахско-дагестанская</a:t>
            </a:r>
          </a:p>
          <a:p>
            <a:r>
              <a:rPr lang="ru-RU" dirty="0">
                <a:latin typeface="Segoe Print" panose="02000600000000000000" pitchFamily="2" charset="0"/>
              </a:rPr>
              <a:t>Картвельская (грузинский)</a:t>
            </a:r>
          </a:p>
          <a:p>
            <a:r>
              <a:rPr lang="ru-RU" dirty="0">
                <a:latin typeface="Segoe Print" panose="02000600000000000000" pitchFamily="2" charset="0"/>
              </a:rPr>
              <a:t>Абхазо-адыгская</a:t>
            </a:r>
          </a:p>
          <a:p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И ещё две семьи – какие?</a:t>
            </a:r>
          </a:p>
          <a:p>
            <a:r>
              <a:rPr lang="ru-RU" dirty="0">
                <a:latin typeface="Segoe Print" panose="02000600000000000000" pitchFamily="2" charset="0"/>
              </a:rPr>
              <a:t>Индоевропейская (осетинский, персидский)</a:t>
            </a:r>
          </a:p>
          <a:p>
            <a:r>
              <a:rPr lang="ru-RU" dirty="0">
                <a:latin typeface="Segoe Print" panose="02000600000000000000" pitchFamily="2" charset="0"/>
              </a:rPr>
              <a:t>Алтайская семья </a:t>
            </a:r>
            <a:r>
              <a:rPr lang="en-US" dirty="0">
                <a:latin typeface="Segoe Print" panose="02000600000000000000" pitchFamily="2" charset="0"/>
              </a:rPr>
              <a:t>&gt; </a:t>
            </a:r>
            <a:r>
              <a:rPr lang="ru-RU" dirty="0">
                <a:latin typeface="Segoe Print" panose="02000600000000000000" pitchFamily="2" charset="0"/>
              </a:rPr>
              <a:t>тюркская ветвь (кумыкский)</a:t>
            </a:r>
          </a:p>
        </p:txBody>
      </p:sp>
    </p:spTree>
    <p:extLst>
      <p:ext uri="{BB962C8B-B14F-4D97-AF65-F5344CB8AC3E}">
        <p14:creationId xmlns:p14="http://schemas.microsoft.com/office/powerpoint/2010/main" val="3202476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340157BD-E599-4A59-B47E-7BF9A49A8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A1F8BBBF-E694-479F-B965-9654D6F25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5998F10-4451-48D6-AE49-63FAABE1B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170" y="0"/>
            <a:ext cx="9691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97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E4D455-E908-4B2E-9B28-8B66CE61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Нахско-дагестанская языковая семья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1B6A6D-843A-49D3-BA3F-9D18E6B4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Ветви:</a:t>
            </a:r>
          </a:p>
          <a:p>
            <a:r>
              <a:rPr lang="ru-RU" dirty="0">
                <a:latin typeface="Segoe Print" panose="02000600000000000000" pitchFamily="2" charset="0"/>
              </a:rPr>
              <a:t>Аваро-андийские</a:t>
            </a:r>
          </a:p>
          <a:p>
            <a:r>
              <a:rPr lang="ru-RU" dirty="0">
                <a:latin typeface="Segoe Print" panose="02000600000000000000" pitchFamily="2" charset="0"/>
              </a:rPr>
              <a:t>Даргинские</a:t>
            </a:r>
          </a:p>
          <a:p>
            <a:r>
              <a:rPr lang="ru-RU" dirty="0">
                <a:latin typeface="Segoe Print" panose="02000600000000000000" pitchFamily="2" charset="0"/>
              </a:rPr>
              <a:t>Лакский</a:t>
            </a:r>
          </a:p>
          <a:p>
            <a:r>
              <a:rPr lang="ru-RU" dirty="0">
                <a:latin typeface="Segoe Print" panose="02000600000000000000" pitchFamily="2" charset="0"/>
              </a:rPr>
              <a:t>Лезгинские</a:t>
            </a:r>
          </a:p>
          <a:p>
            <a:r>
              <a:rPr lang="ru-RU" dirty="0" err="1">
                <a:latin typeface="Segoe Print" panose="02000600000000000000" pitchFamily="2" charset="0"/>
              </a:rPr>
              <a:t>Нахские</a:t>
            </a:r>
            <a:endParaRPr lang="ru-RU" dirty="0">
              <a:latin typeface="Segoe Print" panose="02000600000000000000" pitchFamily="2" charset="0"/>
            </a:endParaRPr>
          </a:p>
          <a:p>
            <a:r>
              <a:rPr lang="ru-RU" dirty="0">
                <a:latin typeface="Segoe Print" panose="02000600000000000000" pitchFamily="2" charset="0"/>
              </a:rPr>
              <a:t>Цезские</a:t>
            </a:r>
          </a:p>
        </p:txBody>
      </p:sp>
    </p:spTree>
    <p:extLst>
      <p:ext uri="{BB962C8B-B14F-4D97-AF65-F5344CB8AC3E}">
        <p14:creationId xmlns:p14="http://schemas.microsoft.com/office/powerpoint/2010/main" val="287567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100D570-301F-4B5A-9064-3FC40C842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2D306B4-9D39-4598-A8AF-9DBF5A6FC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650" y="0"/>
            <a:ext cx="9784699" cy="6858000"/>
          </a:xfrm>
          <a:prstGeom prst="rect">
            <a:avLst/>
          </a:prstGeom>
        </p:spPr>
      </p:pic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01726F96-2D95-4EBD-9F0F-7AB36255A6CF}"/>
              </a:ext>
            </a:extLst>
          </p:cNvPr>
          <p:cNvCxnSpPr/>
          <p:nvPr/>
        </p:nvCxnSpPr>
        <p:spPr>
          <a:xfrm flipV="1">
            <a:off x="3840480" y="2468880"/>
            <a:ext cx="538480" cy="883920"/>
          </a:xfrm>
          <a:prstGeom prst="straightConnector1">
            <a:avLst/>
          </a:prstGeom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409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7AB1DD-E233-4F66-AF57-DC5D73A81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>
                <a:latin typeface="Segoe Print" panose="02000600000000000000" pitchFamily="2" charset="0"/>
              </a:rPr>
              <a:t>Кининский</a:t>
            </a:r>
            <a:r>
              <a:rPr lang="ru-RU" dirty="0">
                <a:latin typeface="Segoe Print" panose="02000600000000000000" pitchFamily="2" charset="0"/>
              </a:rPr>
              <a:t> говор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55E956B-94FF-4783-A34A-5794FCDE1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448" y="2249977"/>
            <a:ext cx="4831610" cy="362370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0BA19F-8E97-4691-9469-6A0FF1C6143B}"/>
              </a:ext>
            </a:extLst>
          </p:cNvPr>
          <p:cNvSpPr txBox="1"/>
          <p:nvPr/>
        </p:nvSpPr>
        <p:spPr>
          <a:xfrm>
            <a:off x="4683760" y="1646025"/>
            <a:ext cx="6847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latin typeface="Segoe Print" panose="02000600000000000000" pitchFamily="2" charset="0"/>
              </a:rPr>
              <a:t>Совмещает черты разных диалектов, поэтому интересен для изучения</a:t>
            </a:r>
          </a:p>
        </p:txBody>
      </p:sp>
    </p:spTree>
    <p:extLst>
      <p:ext uri="{BB962C8B-B14F-4D97-AF65-F5344CB8AC3E}">
        <p14:creationId xmlns:p14="http://schemas.microsoft.com/office/powerpoint/2010/main" val="2414316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C0C48B-6147-4C84-AD82-31639D998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Фонетика: система согласных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CB9663C-2843-44ED-82D4-65C43A4AF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599" y="1421831"/>
            <a:ext cx="7690802" cy="507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927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3B0C65-D46C-4070-998F-1D685FEC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Фонетика: система гласных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874FA4-9128-46E7-8C93-1EE1CD805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48285">
            <a:off x="3371850" y="2500312"/>
            <a:ext cx="544830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900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8B1791-4FAE-4DB6-B375-B0CCEFCE0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Segoe Print" panose="02000600000000000000" pitchFamily="2" charset="0"/>
              </a:rPr>
              <a:t>Падежи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67800AE-EECB-48C1-B9A1-C1295A270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Именительный			</a:t>
            </a:r>
            <a:r>
              <a:rPr lang="da-DK" dirty="0">
                <a:latin typeface="Segoe Print" panose="02000600000000000000" pitchFamily="2" charset="0"/>
              </a:rPr>
              <a:t>edemi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(Родительный)</a:t>
            </a:r>
            <a:r>
              <a:rPr lang="da-DK" dirty="0">
                <a:latin typeface="Segoe Print" panose="02000600000000000000" pitchFamily="2" charset="0"/>
              </a:rPr>
              <a:t>			edemi-je-d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strike="sngStrike" dirty="0">
                <a:latin typeface="Segoe Print" panose="02000600000000000000" pitchFamily="2" charset="0"/>
              </a:rPr>
              <a:t>Винительный </a:t>
            </a:r>
            <a:r>
              <a:rPr lang="ru-RU" dirty="0">
                <a:latin typeface="Segoe Print" panose="02000600000000000000" pitchFamily="2" charset="0"/>
              </a:rPr>
              <a:t>эргативный</a:t>
            </a:r>
            <a:r>
              <a:rPr lang="da-DK" dirty="0">
                <a:latin typeface="Segoe Print" panose="02000600000000000000" pitchFamily="2" charset="0"/>
              </a:rPr>
              <a:t>	edemi-je-r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Дательный</a:t>
            </a:r>
            <a:r>
              <a:rPr lang="da-DK" dirty="0">
                <a:latin typeface="Segoe Print" panose="02000600000000000000" pitchFamily="2" charset="0"/>
              </a:rPr>
              <a:t>				edemi-je-s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Совместный</a:t>
            </a:r>
            <a:r>
              <a:rPr lang="da-DK" dirty="0">
                <a:latin typeface="Segoe Print" panose="02000600000000000000" pitchFamily="2" charset="0"/>
              </a:rPr>
              <a:t>				edemi-je-k(ʷ)an</a:t>
            </a: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endParaRPr lang="ru-RU" dirty="0">
              <a:latin typeface="Segoe Print" panose="02000600000000000000" pitchFamily="2" charset="0"/>
            </a:endParaRPr>
          </a:p>
          <a:p>
            <a:pPr marL="0" indent="0">
              <a:buNone/>
            </a:pPr>
            <a:r>
              <a:rPr lang="ru-RU" dirty="0">
                <a:latin typeface="Segoe Print" panose="02000600000000000000" pitchFamily="2" charset="0"/>
              </a:rPr>
              <a:t>И ещё – местные падежи</a:t>
            </a:r>
          </a:p>
        </p:txBody>
      </p:sp>
    </p:spTree>
    <p:extLst>
      <p:ext uri="{BB962C8B-B14F-4D97-AF65-F5344CB8AC3E}">
        <p14:creationId xmlns:p14="http://schemas.microsoft.com/office/powerpoint/2010/main" val="7688575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317</Words>
  <Application>Microsoft Office PowerPoint</Application>
  <PresentationFormat>Широкоэкранный</PresentationFormat>
  <Paragraphs>82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Segoe Print</vt:lpstr>
      <vt:lpstr>Тема Office</vt:lpstr>
      <vt:lpstr>Рутульский язык</vt:lpstr>
      <vt:lpstr>Отступление: языки Кавказа</vt:lpstr>
      <vt:lpstr>Презентация PowerPoint</vt:lpstr>
      <vt:lpstr>Нахско-дагестанская языковая семья</vt:lpstr>
      <vt:lpstr>Презентация PowerPoint</vt:lpstr>
      <vt:lpstr>Кининский говор</vt:lpstr>
      <vt:lpstr>Фонетика: система согласных</vt:lpstr>
      <vt:lpstr>Фонетика: система гласных</vt:lpstr>
      <vt:lpstr>Падежи</vt:lpstr>
      <vt:lpstr>Что такое эргативность?</vt:lpstr>
      <vt:lpstr>Местные падежи</vt:lpstr>
      <vt:lpstr>Глаголы</vt:lpstr>
      <vt:lpstr>Объяснение непонятных слов</vt:lpstr>
      <vt:lpstr>Презентация PowerPoint</vt:lpstr>
      <vt:lpstr>В чём отличие русского языка от рутульского с точки зрения времён?</vt:lpstr>
      <vt:lpstr>Лексика: заимствования из русского и исконные слова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Рутульский язык</dc:title>
  <dc:creator>Наследскова Полина Леонидовна</dc:creator>
  <cp:lastModifiedBy>Наследскова Полина Леонидовна</cp:lastModifiedBy>
  <cp:revision>15</cp:revision>
  <dcterms:created xsi:type="dcterms:W3CDTF">2019-02-12T17:02:26Z</dcterms:created>
  <dcterms:modified xsi:type="dcterms:W3CDTF">2019-02-12T21:39:09Z</dcterms:modified>
</cp:coreProperties>
</file>

<file path=docProps/thumbnail.jpeg>
</file>